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3"/>
  </p:notesMasterIdLst>
  <p:sldIdLst>
    <p:sldId id="267" r:id="rId2"/>
    <p:sldId id="275" r:id="rId3"/>
    <p:sldId id="269" r:id="rId4"/>
    <p:sldId id="262" r:id="rId5"/>
    <p:sldId id="257" r:id="rId6"/>
    <p:sldId id="274" r:id="rId7"/>
    <p:sldId id="268" r:id="rId8"/>
    <p:sldId id="270" r:id="rId9"/>
    <p:sldId id="271" r:id="rId10"/>
    <p:sldId id="273" r:id="rId11"/>
    <p:sldId id="258" r:id="rId12"/>
  </p:sldIdLst>
  <p:sldSz cx="10799763" cy="8280400"/>
  <p:notesSz cx="6858000" cy="9144000"/>
  <p:defaultTextStyle>
    <a:defPPr>
      <a:defRPr lang="en-US"/>
    </a:defPPr>
    <a:lvl1pPr marL="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C4BEA9"/>
    <a:srgbClr val="FDDBDB"/>
    <a:srgbClr val="D6C988"/>
    <a:srgbClr val="A7C2B3"/>
    <a:srgbClr val="83BBE8"/>
    <a:srgbClr val="DE883E"/>
    <a:srgbClr val="66C7A9"/>
    <a:srgbClr val="728C9B"/>
    <a:srgbClr val="A79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78" d="100"/>
          <a:sy n="78" d="100"/>
        </p:scale>
        <p:origin x="10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782-1184-2B43-94CE-7290C79F79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43000"/>
            <a:ext cx="402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75CE-FE7C-3247-935B-2262F68D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Definitions of clade and subclade from previous classification system, with subclade expanded to show definitions of major and minor lineages from updated classification system. Above part of figure adapted from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Troupin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9 -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the 205 whole genome (10,000nt) rabies virus sequences from Tanzania,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Hierarchical relationships of the lineages.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dirty="0"/>
              <a:t>Fig10: </a:t>
            </a:r>
            <a:r>
              <a:rPr lang="en-GB" sz="1200" i="1" dirty="0"/>
              <a:t>Hierarchal relationship of the 23 existing subclades of the cosmopolitan clade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7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2 -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Schematic of the online capabilities of RABV-GLUE including obtaining sequences from GenBank, options to filter and download sequences of interest, and phylogenetic interpretation of user input sequences.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 of lineage designation steps. Step 1 - Identify nodes with appropriate bootstrap support, Step 2 - Identify sequences with at least 95% coverage, Step 3 - Only carry forward nodes with at least 10 sequences of at least 95% coverage descended, Step 4 - Only lineages with at least one shared nucleotide difference from the ancestral sequence are designated.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7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650 whole genome (10,000nt)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1:5 = France</a:t>
            </a:r>
          </a:p>
          <a:p>
            <a:r>
              <a:rPr lang="en-US" dirty="0"/>
              <a:t>6:10 = China</a:t>
            </a:r>
          </a:p>
          <a:p>
            <a:r>
              <a:rPr lang="en-US" dirty="0"/>
              <a:t>11:25 = Russia</a:t>
            </a:r>
          </a:p>
          <a:p>
            <a:r>
              <a:rPr lang="en-US" dirty="0"/>
              <a:t>26:50 = </a:t>
            </a:r>
            <a:r>
              <a:rPr lang="en-US" dirty="0" err="1"/>
              <a:t>S.Africa</a:t>
            </a:r>
            <a:endParaRPr lang="en-US" dirty="0"/>
          </a:p>
          <a:p>
            <a:r>
              <a:rPr lang="en-US" dirty="0"/>
              <a:t>51:100 = Hungary</a:t>
            </a:r>
          </a:p>
          <a:p>
            <a:r>
              <a:rPr lang="en-US" dirty="0"/>
              <a:t>101:200 = Iran</a:t>
            </a:r>
          </a:p>
          <a:p>
            <a:r>
              <a:rPr lang="en-US" dirty="0"/>
              <a:t>201+ = Tanzania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6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 – Left: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of collection locations of all available whole genome and N gene sequences.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series of number of whole genome, N gene, and shorter sequences collected.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8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a lineage over time. Bright red indicates information from WGS lineage designation, whereas the darker red indicated the additional information from N gene lineage designation.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8 -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whole genome designated lineage AF1b_A1.2 over time (n=7)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9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82" indent="0" algn="ctr">
              <a:buNone/>
              <a:defRPr sz="2362"/>
            </a:lvl2pPr>
            <a:lvl3pPr marL="1079964" indent="0" algn="ctr">
              <a:buNone/>
              <a:defRPr sz="2126"/>
            </a:lvl3pPr>
            <a:lvl4pPr marL="1619947" indent="0" algn="ctr">
              <a:buNone/>
              <a:defRPr sz="1890"/>
            </a:lvl4pPr>
            <a:lvl5pPr marL="2159929" indent="0" algn="ctr">
              <a:buNone/>
              <a:defRPr sz="1890"/>
            </a:lvl5pPr>
            <a:lvl6pPr marL="2699911" indent="0" algn="ctr">
              <a:buNone/>
              <a:defRPr sz="1890"/>
            </a:lvl6pPr>
            <a:lvl7pPr marL="3239892" indent="0" algn="ctr">
              <a:buNone/>
              <a:defRPr sz="1890"/>
            </a:lvl7pPr>
            <a:lvl8pPr marL="3779873" indent="0" algn="ctr">
              <a:buNone/>
              <a:defRPr sz="1890"/>
            </a:lvl8pPr>
            <a:lvl9pPr marL="4319856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2" y="440855"/>
            <a:ext cx="2328699" cy="70172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5" y="440855"/>
            <a:ext cx="6851100" cy="70172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5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82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6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4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2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1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8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873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85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1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40857"/>
            <a:ext cx="9314796" cy="1600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3" y="2029850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3" y="3024646"/>
            <a:ext cx="4568805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50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7" y="1192227"/>
            <a:ext cx="5467379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7" y="1192227"/>
            <a:ext cx="5467379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82" indent="0">
              <a:buNone/>
              <a:defRPr sz="3307"/>
            </a:lvl2pPr>
            <a:lvl3pPr marL="1079964" indent="0">
              <a:buNone/>
              <a:defRPr sz="2835"/>
            </a:lvl3pPr>
            <a:lvl4pPr marL="1619947" indent="0">
              <a:buNone/>
              <a:defRPr sz="2362"/>
            </a:lvl4pPr>
            <a:lvl5pPr marL="2159929" indent="0">
              <a:buNone/>
              <a:defRPr sz="2362"/>
            </a:lvl5pPr>
            <a:lvl6pPr marL="2699911" indent="0">
              <a:buNone/>
              <a:defRPr sz="2362"/>
            </a:lvl6pPr>
            <a:lvl7pPr marL="3239892" indent="0">
              <a:buNone/>
              <a:defRPr sz="2362"/>
            </a:lvl7pPr>
            <a:lvl8pPr marL="3779873" indent="0">
              <a:buNone/>
              <a:defRPr sz="2362"/>
            </a:lvl8pPr>
            <a:lvl9pPr marL="4319856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5" y="440857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5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69-8683-9249-8508-E1B21893E8F4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3" y="7674707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3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64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0" indent="-269990" algn="l" defTabSz="1079964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72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5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37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19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01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883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86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848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8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64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47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29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11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89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873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856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245C4B-B63D-F94E-884E-EA59F5C0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0" t="23376" r="36322" b="27798"/>
          <a:stretch/>
        </p:blipFill>
        <p:spPr>
          <a:xfrm rot="16954047">
            <a:off x="3599290" y="4839970"/>
            <a:ext cx="3291407" cy="301276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56ABBB-A45D-AD4B-9534-F100EBA9CA4C}"/>
              </a:ext>
            </a:extLst>
          </p:cNvPr>
          <p:cNvCxnSpPr>
            <a:cxnSpLocks/>
          </p:cNvCxnSpPr>
          <p:nvPr/>
        </p:nvCxnSpPr>
        <p:spPr>
          <a:xfrm flipH="1">
            <a:off x="6714384" y="5939900"/>
            <a:ext cx="15569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5A4A0-AB0B-1A48-9563-C2D590B2D11C}"/>
              </a:ext>
            </a:extLst>
          </p:cNvPr>
          <p:cNvCxnSpPr>
            <a:cxnSpLocks/>
          </p:cNvCxnSpPr>
          <p:nvPr/>
        </p:nvCxnSpPr>
        <p:spPr>
          <a:xfrm flipH="1" flipV="1">
            <a:off x="6761313" y="5448435"/>
            <a:ext cx="1509972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6C3F9A-E0C5-DD45-B29D-EFFEEAFF9173}"/>
              </a:ext>
            </a:extLst>
          </p:cNvPr>
          <p:cNvSpPr txBox="1"/>
          <p:nvPr/>
        </p:nvSpPr>
        <p:spPr>
          <a:xfrm>
            <a:off x="7829849" y="2591296"/>
            <a:ext cx="88287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Clade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8CB57-3A80-E84B-BB07-C8F298786FB8}"/>
              </a:ext>
            </a:extLst>
          </p:cNvPr>
          <p:cNvSpPr txBox="1"/>
          <p:nvPr/>
        </p:nvSpPr>
        <p:spPr>
          <a:xfrm>
            <a:off x="7829849" y="3211057"/>
            <a:ext cx="138736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Subclade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25569-D467-1A4F-B3E0-810A2A51AD24}"/>
              </a:ext>
            </a:extLst>
          </p:cNvPr>
          <p:cNvSpPr txBox="1"/>
          <p:nvPr/>
        </p:nvSpPr>
        <p:spPr>
          <a:xfrm>
            <a:off x="8271284" y="5741013"/>
            <a:ext cx="198684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Major lineage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550EC1-7BB6-9846-A81A-47DE48C195C2}"/>
              </a:ext>
            </a:extLst>
          </p:cNvPr>
          <p:cNvSpPr txBox="1"/>
          <p:nvPr/>
        </p:nvSpPr>
        <p:spPr>
          <a:xfrm>
            <a:off x="8261807" y="5155859"/>
            <a:ext cx="195530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Minor lineage</a:t>
            </a:r>
          </a:p>
        </p:txBody>
      </p:sp>
      <p:pic>
        <p:nvPicPr>
          <p:cNvPr id="3" name="Picture 2" descr="Diagram, sunburst chart&#10;&#10;Description automatically generated">
            <a:extLst>
              <a:ext uri="{FF2B5EF4-FFF2-40B4-BE49-F238E27FC236}">
                <a16:creationId xmlns:a16="http://schemas.microsoft.com/office/drawing/2014/main" id="{51D8C3AB-95C0-8F48-888B-AF335C66A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25" t="9913" r="8060" b="4685"/>
          <a:stretch/>
        </p:blipFill>
        <p:spPr>
          <a:xfrm>
            <a:off x="204004" y="120124"/>
            <a:ext cx="6425222" cy="510341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733DB3-9538-C642-8AF9-5A62946C0356}"/>
              </a:ext>
            </a:extLst>
          </p:cNvPr>
          <p:cNvCxnSpPr>
            <a:cxnSpLocks/>
          </p:cNvCxnSpPr>
          <p:nvPr/>
        </p:nvCxnSpPr>
        <p:spPr>
          <a:xfrm flipH="1">
            <a:off x="3997497" y="2784279"/>
            <a:ext cx="38467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CDA78-C2D4-C542-87D8-C1ABEF489728}"/>
              </a:ext>
            </a:extLst>
          </p:cNvPr>
          <p:cNvCxnSpPr>
            <a:cxnSpLocks/>
          </p:cNvCxnSpPr>
          <p:nvPr/>
        </p:nvCxnSpPr>
        <p:spPr>
          <a:xfrm flipH="1">
            <a:off x="5598919" y="3404760"/>
            <a:ext cx="22309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378E0A-F8DB-9B42-9BB3-2A073EC63273}"/>
              </a:ext>
            </a:extLst>
          </p:cNvPr>
          <p:cNvCxnSpPr>
            <a:cxnSpLocks/>
          </p:cNvCxnSpPr>
          <p:nvPr/>
        </p:nvCxnSpPr>
        <p:spPr>
          <a:xfrm>
            <a:off x="5989617" y="120741"/>
            <a:ext cx="0" cy="8280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D3F4CF-B47E-C64B-91C9-7F1CB3C0C8B1}"/>
              </a:ext>
            </a:extLst>
          </p:cNvPr>
          <p:cNvCxnSpPr>
            <a:cxnSpLocks/>
          </p:cNvCxnSpPr>
          <p:nvPr/>
        </p:nvCxnSpPr>
        <p:spPr>
          <a:xfrm flipH="1">
            <a:off x="5989617" y="4140200"/>
            <a:ext cx="481014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61DE2C-0D7F-F14E-B2B4-F84B2F27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" r="4784"/>
          <a:stretch/>
        </p:blipFill>
        <p:spPr>
          <a:xfrm>
            <a:off x="317188" y="164698"/>
            <a:ext cx="5472535" cy="8012899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C9D24777-39B5-314C-AE96-2325FA548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8" t="4125" r="4779" b="4028"/>
          <a:stretch/>
        </p:blipFill>
        <p:spPr>
          <a:xfrm>
            <a:off x="6825343" y="4260941"/>
            <a:ext cx="3771887" cy="3854761"/>
          </a:xfrm>
          <a:prstGeom prst="rect">
            <a:avLst/>
          </a:prstGeom>
        </p:spPr>
      </p:pic>
      <p:pic>
        <p:nvPicPr>
          <p:cNvPr id="19" name="Picture 18" descr="Chart, sunburst chart&#10;&#10;Description automatically generated">
            <a:extLst>
              <a:ext uri="{FF2B5EF4-FFF2-40B4-BE49-F238E27FC236}">
                <a16:creationId xmlns:a16="http://schemas.microsoft.com/office/drawing/2014/main" id="{42F86D4B-4D5C-2E44-AE6E-86A9AB6221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6334" y="56694"/>
            <a:ext cx="4643429" cy="4333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43283" y="923750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6487039" y="164698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6564199" y="454059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33812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BA939515-1C3A-7F48-9948-17FFAA6C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46" y="1"/>
            <a:ext cx="7000398" cy="7000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CDBE7F-679E-AC40-B585-B1BBB6C4CB61}"/>
              </a:ext>
            </a:extLst>
          </p:cNvPr>
          <p:cNvSpPr/>
          <p:nvPr/>
        </p:nvSpPr>
        <p:spPr>
          <a:xfrm>
            <a:off x="4348319" y="3202327"/>
            <a:ext cx="1524000" cy="595744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Cosmopolitan</a:t>
            </a:r>
          </a:p>
        </p:txBody>
      </p:sp>
    </p:spTree>
    <p:extLst>
      <p:ext uri="{BB962C8B-B14F-4D97-AF65-F5344CB8AC3E}">
        <p14:creationId xmlns:p14="http://schemas.microsoft.com/office/powerpoint/2010/main" val="26131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349" y="0"/>
            <a:ext cx="10797063" cy="828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938F478-EB44-DB43-8E41-2D7B312BB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7" t="11580" r="23382" b="9449"/>
          <a:stretch/>
        </p:blipFill>
        <p:spPr>
          <a:xfrm>
            <a:off x="1490820" y="871220"/>
            <a:ext cx="7818120" cy="6537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B7C69D-D0A5-6448-8137-EFCF2BEB19B4}"/>
              </a:ext>
            </a:extLst>
          </p:cNvPr>
          <p:cNvSpPr txBox="1"/>
          <p:nvPr/>
        </p:nvSpPr>
        <p:spPr>
          <a:xfrm rot="19253828">
            <a:off x="2572860" y="1096887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6CE4"/>
                </a:solidFill>
              </a:rPr>
              <a:t>AF1b</a:t>
            </a:r>
            <a:endParaRPr lang="en-US" sz="2000" b="1" dirty="0">
              <a:solidFill>
                <a:srgbClr val="AD6CE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9A280-ABFE-A34C-ABA8-1C4B11132C5C}"/>
              </a:ext>
            </a:extLst>
          </p:cNvPr>
          <p:cNvSpPr txBox="1"/>
          <p:nvPr/>
        </p:nvSpPr>
        <p:spPr>
          <a:xfrm rot="19139430">
            <a:off x="7516919" y="1430596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AF1a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9A77F2-30EB-684D-B875-3A4AB5949F4D}"/>
              </a:ext>
            </a:extLst>
          </p:cNvPr>
          <p:cNvSpPr txBox="1"/>
          <p:nvPr/>
        </p:nvSpPr>
        <p:spPr>
          <a:xfrm rot="1886204">
            <a:off x="2875432" y="6993161"/>
            <a:ext cx="11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ME1a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13FE26-6B99-F043-8A2B-F4B11055D5F2}"/>
              </a:ext>
            </a:extLst>
          </p:cNvPr>
          <p:cNvSpPr txBox="1"/>
          <p:nvPr/>
        </p:nvSpPr>
        <p:spPr>
          <a:xfrm rot="17615031">
            <a:off x="7866487" y="4984160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DEA6D"/>
                </a:solidFill>
              </a:rPr>
              <a:t>NEE</a:t>
            </a:r>
            <a:endParaRPr lang="en-US" sz="2000" b="1" dirty="0">
              <a:solidFill>
                <a:srgbClr val="BDEA6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1E43C8-3382-4E46-A2B7-2CE121F20DEE}"/>
              </a:ext>
            </a:extLst>
          </p:cNvPr>
          <p:cNvSpPr txBox="1"/>
          <p:nvPr/>
        </p:nvSpPr>
        <p:spPr>
          <a:xfrm rot="2298040">
            <a:off x="7142506" y="6433463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0D0E2"/>
                </a:solidFill>
              </a:rPr>
              <a:t>CE</a:t>
            </a:r>
            <a:endParaRPr lang="en-US" sz="2000" b="1" dirty="0">
              <a:solidFill>
                <a:srgbClr val="B0D0E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E808C-3910-4845-B859-85EDD4654CF9}"/>
              </a:ext>
            </a:extLst>
          </p:cNvPr>
          <p:cNvSpPr txBox="1"/>
          <p:nvPr/>
        </p:nvSpPr>
        <p:spPr>
          <a:xfrm rot="2809433">
            <a:off x="6815332" y="6743221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2BEDB"/>
                </a:solidFill>
              </a:rPr>
              <a:t>WE</a:t>
            </a:r>
            <a:endParaRPr lang="en-US" sz="2000" b="1" dirty="0">
              <a:solidFill>
                <a:srgbClr val="D2BEDB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759919-8565-8D44-B4E7-D45FC047E46C}"/>
              </a:ext>
            </a:extLst>
          </p:cNvPr>
          <p:cNvSpPr txBox="1"/>
          <p:nvPr/>
        </p:nvSpPr>
        <p:spPr>
          <a:xfrm rot="3097126">
            <a:off x="6326019" y="7069446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240DD"/>
                </a:solidFill>
              </a:rPr>
              <a:t>EE</a:t>
            </a:r>
            <a:endParaRPr lang="en-US" sz="2000" b="1" dirty="0">
              <a:solidFill>
                <a:srgbClr val="E240D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D3C141-3404-304C-B970-9E15D4456911}"/>
              </a:ext>
            </a:extLst>
          </p:cNvPr>
          <p:cNvSpPr txBox="1"/>
          <p:nvPr/>
        </p:nvSpPr>
        <p:spPr>
          <a:xfrm rot="3560977">
            <a:off x="5812397" y="7245696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AB885"/>
                </a:solidFill>
              </a:rPr>
              <a:t>CA1</a:t>
            </a:r>
            <a:endParaRPr lang="en-US" sz="2000" b="1" dirty="0">
              <a:solidFill>
                <a:srgbClr val="5AB88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AA147-5907-4B4D-92A5-0C8D12686FE5}"/>
              </a:ext>
            </a:extLst>
          </p:cNvPr>
          <p:cNvSpPr txBox="1"/>
          <p:nvPr/>
        </p:nvSpPr>
        <p:spPr>
          <a:xfrm rot="4247607">
            <a:off x="5200172" y="7540499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7EBE6"/>
                </a:solidFill>
              </a:rPr>
              <a:t>CA3</a:t>
            </a:r>
            <a:endParaRPr lang="en-US" sz="2000" b="1" dirty="0">
              <a:solidFill>
                <a:srgbClr val="77EBE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3CBC03-E0A7-3B49-90DE-222A870E425D}"/>
              </a:ext>
            </a:extLst>
          </p:cNvPr>
          <p:cNvSpPr txBox="1"/>
          <p:nvPr/>
        </p:nvSpPr>
        <p:spPr>
          <a:xfrm rot="19840272">
            <a:off x="1751229" y="6223090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7C2CA"/>
                </a:solidFill>
              </a:rPr>
              <a:t>ME1b</a:t>
            </a:r>
            <a:endParaRPr lang="en-US" sz="2000" b="1" dirty="0">
              <a:solidFill>
                <a:srgbClr val="57C2C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74DBE6-150F-C24B-A5C6-96525AA6A6C2}"/>
              </a:ext>
            </a:extLst>
          </p:cNvPr>
          <p:cNvSpPr txBox="1"/>
          <p:nvPr/>
        </p:nvSpPr>
        <p:spPr>
          <a:xfrm rot="20295639">
            <a:off x="1375595" y="5610797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79CF1"/>
                </a:solidFill>
              </a:rPr>
              <a:t>ME2</a:t>
            </a:r>
            <a:endParaRPr lang="en-US" sz="2000" b="1" dirty="0">
              <a:solidFill>
                <a:srgbClr val="A79CF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8B2B17-0C64-8F40-88DA-73F7A826697C}"/>
              </a:ext>
            </a:extLst>
          </p:cNvPr>
          <p:cNvSpPr txBox="1"/>
          <p:nvPr/>
        </p:nvSpPr>
        <p:spPr>
          <a:xfrm rot="21150690">
            <a:off x="994169" y="4796126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28C9B"/>
                </a:solidFill>
              </a:rPr>
              <a:t>CA2</a:t>
            </a:r>
            <a:endParaRPr lang="en-US" sz="2000" b="1" dirty="0">
              <a:solidFill>
                <a:srgbClr val="728C9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ADD166-9EE9-E846-BB56-FC1F7308D0B2}"/>
              </a:ext>
            </a:extLst>
          </p:cNvPr>
          <p:cNvSpPr txBox="1"/>
          <p:nvPr/>
        </p:nvSpPr>
        <p:spPr>
          <a:xfrm rot="19588285">
            <a:off x="8043161" y="1973178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C7A9"/>
                </a:solidFill>
              </a:rPr>
              <a:t>AM1</a:t>
            </a:r>
            <a:endParaRPr lang="en-US" sz="2000" b="1" dirty="0">
              <a:solidFill>
                <a:srgbClr val="66C7A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62A5C3-609C-C544-920A-980A43999074}"/>
              </a:ext>
            </a:extLst>
          </p:cNvPr>
          <p:cNvSpPr txBox="1"/>
          <p:nvPr/>
        </p:nvSpPr>
        <p:spPr>
          <a:xfrm rot="19588285">
            <a:off x="8113827" y="2179584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E883E"/>
                </a:solidFill>
              </a:rPr>
              <a:t>AM3a</a:t>
            </a:r>
            <a:endParaRPr lang="en-US" sz="2000" b="1" dirty="0">
              <a:solidFill>
                <a:srgbClr val="DE883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494D45-6052-E843-A99D-10397AA307A7}"/>
              </a:ext>
            </a:extLst>
          </p:cNvPr>
          <p:cNvSpPr txBox="1"/>
          <p:nvPr/>
        </p:nvSpPr>
        <p:spPr>
          <a:xfrm rot="19588285">
            <a:off x="8266227" y="2331984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3BBE8"/>
                </a:solidFill>
              </a:rPr>
              <a:t>AM3b</a:t>
            </a:r>
            <a:endParaRPr lang="en-US" sz="2000" b="1" dirty="0">
              <a:solidFill>
                <a:srgbClr val="83BBE8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59186-62E0-7947-89B8-0BF810D50FD1}"/>
              </a:ext>
            </a:extLst>
          </p:cNvPr>
          <p:cNvSpPr txBox="1"/>
          <p:nvPr/>
        </p:nvSpPr>
        <p:spPr>
          <a:xfrm rot="20439506">
            <a:off x="8485607" y="2999803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7C2B3"/>
                </a:solidFill>
              </a:rPr>
              <a:t>AM2b</a:t>
            </a:r>
            <a:endParaRPr lang="en-US" sz="2000" b="1" dirty="0">
              <a:solidFill>
                <a:srgbClr val="A7C2B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97673-D234-6E46-AE57-E33ED2139E12}"/>
              </a:ext>
            </a:extLst>
          </p:cNvPr>
          <p:cNvSpPr txBox="1"/>
          <p:nvPr/>
        </p:nvSpPr>
        <p:spPr>
          <a:xfrm rot="20439506">
            <a:off x="8576078" y="3227058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6C988"/>
                </a:solidFill>
              </a:rPr>
              <a:t>AM2a</a:t>
            </a:r>
            <a:endParaRPr lang="en-US" sz="2000" b="1" dirty="0">
              <a:solidFill>
                <a:srgbClr val="D6C98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951CFB-5FC3-1347-9896-F98052C8A290}"/>
              </a:ext>
            </a:extLst>
          </p:cNvPr>
          <p:cNvSpPr txBox="1"/>
          <p:nvPr/>
        </p:nvSpPr>
        <p:spPr>
          <a:xfrm rot="21020651">
            <a:off x="9191092" y="3517555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DDBDB"/>
                </a:solidFill>
              </a:rPr>
              <a:t>AM4</a:t>
            </a:r>
            <a:endParaRPr lang="en-US" sz="2000" b="1" dirty="0">
              <a:solidFill>
                <a:srgbClr val="FDDBDB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1A5671-9508-5A43-9986-004BF6738B5A}"/>
              </a:ext>
            </a:extLst>
          </p:cNvPr>
          <p:cNvSpPr txBox="1"/>
          <p:nvPr/>
        </p:nvSpPr>
        <p:spPr>
          <a:xfrm>
            <a:off x="8355657" y="3876626"/>
            <a:ext cx="99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4BEA9"/>
                </a:solidFill>
              </a:rPr>
              <a:t>AF4</a:t>
            </a:r>
            <a:endParaRPr lang="en-US" sz="2000" b="1" dirty="0">
              <a:solidFill>
                <a:srgbClr val="C4BEA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0382F4-A540-F448-9D15-0B38E0545EF8}"/>
              </a:ext>
            </a:extLst>
          </p:cNvPr>
          <p:cNvSpPr txBox="1"/>
          <p:nvPr/>
        </p:nvSpPr>
        <p:spPr>
          <a:xfrm>
            <a:off x="4054200" y="4191037"/>
            <a:ext cx="227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COSMOPOLITAN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626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00EB17-23E8-5E42-AC63-32C1F1745D1D}"/>
              </a:ext>
            </a:extLst>
          </p:cNvPr>
          <p:cNvSpPr/>
          <p:nvPr/>
        </p:nvSpPr>
        <p:spPr>
          <a:xfrm>
            <a:off x="1790453" y="804122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Sequences from GenBank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D40BD-72B9-314C-B7C5-DC969CA4D1BD}"/>
              </a:ext>
            </a:extLst>
          </p:cNvPr>
          <p:cNvSpPr/>
          <p:nvPr/>
        </p:nvSpPr>
        <p:spPr>
          <a:xfrm>
            <a:off x="1790453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Web interface to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B6D3AB-B6EB-024E-9A6A-2DF8429215A2}"/>
              </a:ext>
            </a:extLst>
          </p:cNvPr>
          <p:cNvSpPr/>
          <p:nvPr/>
        </p:nvSpPr>
        <p:spPr>
          <a:xfrm>
            <a:off x="1790453" y="4303413"/>
            <a:ext cx="2011680" cy="113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Downloadable sequences, metadata and alignments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7BCE25-60D1-0541-B9D8-55E6A8BB6C8B}"/>
              </a:ext>
            </a:extLst>
          </p:cNvPr>
          <p:cNvSpPr/>
          <p:nvPr/>
        </p:nvSpPr>
        <p:spPr>
          <a:xfrm>
            <a:off x="4144785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Reference alignments, trees and sequences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3DF1EC-C629-F345-AF6A-B8B97B9D5B96}"/>
              </a:ext>
            </a:extLst>
          </p:cNvPr>
          <p:cNvSpPr/>
          <p:nvPr/>
        </p:nvSpPr>
        <p:spPr>
          <a:xfrm>
            <a:off x="6353539" y="8229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User input 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A1BE9D-6FFF-B646-8187-805F626944EC}"/>
              </a:ext>
            </a:extLst>
          </p:cNvPr>
          <p:cNvSpPr/>
          <p:nvPr/>
        </p:nvSpPr>
        <p:spPr>
          <a:xfrm>
            <a:off x="6384019" y="252983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Input sequences compared to references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A8337D-DF6D-7A40-8CD1-10D61EDB99E7}"/>
              </a:ext>
            </a:extLst>
          </p:cNvPr>
          <p:cNvSpPr/>
          <p:nvPr/>
        </p:nvSpPr>
        <p:spPr>
          <a:xfrm>
            <a:off x="8595243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Placement in phylogenetic tree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7CEC9A-6480-E449-BB63-E8133B5A5ACE}"/>
              </a:ext>
            </a:extLst>
          </p:cNvPr>
          <p:cNvSpPr/>
          <p:nvPr/>
        </p:nvSpPr>
        <p:spPr>
          <a:xfrm>
            <a:off x="6384019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Clade assignment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887EB1-3B3C-3E4F-8AA1-27BE5652F011}"/>
              </a:ext>
            </a:extLst>
          </p:cNvPr>
          <p:cNvSpPr/>
          <p:nvPr/>
        </p:nvSpPr>
        <p:spPr>
          <a:xfrm>
            <a:off x="4159907" y="4303414"/>
            <a:ext cx="2011680" cy="1130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Genome visualization and comparison to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FE97CD-BFB5-C34C-9203-E7CCBD7C1C7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796293" y="1794723"/>
            <a:ext cx="0" cy="7751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8627A-3247-454C-8CEC-4F2548E129F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796293" y="3560507"/>
            <a:ext cx="0" cy="74422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38AB1E-AE25-4945-94E2-CAF5964BDD3F}"/>
              </a:ext>
            </a:extLst>
          </p:cNvPr>
          <p:cNvCxnSpPr/>
          <p:nvPr/>
        </p:nvCxnSpPr>
        <p:spPr>
          <a:xfrm>
            <a:off x="7389859" y="1824174"/>
            <a:ext cx="0" cy="71628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48C43-4107-864A-A831-4B3D0EBE606B}"/>
              </a:ext>
            </a:extLst>
          </p:cNvPr>
          <p:cNvCxnSpPr>
            <a:cxnSpLocks/>
          </p:cNvCxnSpPr>
          <p:nvPr/>
        </p:nvCxnSpPr>
        <p:spPr>
          <a:xfrm flipV="1">
            <a:off x="6156736" y="3049068"/>
            <a:ext cx="264477" cy="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6EDF0-A03A-D441-809E-27D1C707562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389859" y="3520440"/>
            <a:ext cx="0" cy="88391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B7D39-C420-2142-A5D4-AC2BB32AEA3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165747" y="3476439"/>
            <a:ext cx="1320482" cy="82697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744CEF-2B38-E742-B48F-D959D1C3848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345770" y="3476439"/>
            <a:ext cx="1255313" cy="9279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0E324F-3BDC-B34F-BAC5-C72E0D06B00D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3802133" y="1299423"/>
            <a:ext cx="1348492" cy="12704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A0A380-BC6F-044A-AA62-8C5A4110F9A5}"/>
              </a:ext>
            </a:extLst>
          </p:cNvPr>
          <p:cNvSpPr txBox="1"/>
          <p:nvPr/>
        </p:nvSpPr>
        <p:spPr>
          <a:xfrm>
            <a:off x="1895230" y="3597538"/>
            <a:ext cx="89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Options to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E00D9-41F0-F94B-9705-B13CEF6E0DC6}"/>
              </a:ext>
            </a:extLst>
          </p:cNvPr>
          <p:cNvSpPr txBox="1"/>
          <p:nvPr/>
        </p:nvSpPr>
        <p:spPr>
          <a:xfrm>
            <a:off x="1927117" y="1914094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E08271-6A21-1E48-847F-9714A11806D5}"/>
              </a:ext>
            </a:extLst>
          </p:cNvPr>
          <p:cNvSpPr txBox="1"/>
          <p:nvPr/>
        </p:nvSpPr>
        <p:spPr>
          <a:xfrm>
            <a:off x="177483" y="1133658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2789B2-571F-DF4E-9DDC-C27BEC6D3254}"/>
              </a:ext>
            </a:extLst>
          </p:cNvPr>
          <p:cNvSpPr txBox="1"/>
          <p:nvPr/>
        </p:nvSpPr>
        <p:spPr>
          <a:xfrm>
            <a:off x="0" y="2814026"/>
            <a:ext cx="162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87AD2F-87F2-7B43-9736-18C0903401E8}"/>
              </a:ext>
            </a:extLst>
          </p:cNvPr>
          <p:cNvSpPr txBox="1"/>
          <p:nvPr/>
        </p:nvSpPr>
        <p:spPr>
          <a:xfrm>
            <a:off x="192840" y="4620363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288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53BB4E3-AE4C-B540-808D-F887F29D0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4" t="21267" r="18059" b="19494"/>
          <a:stretch/>
        </p:blipFill>
        <p:spPr>
          <a:xfrm>
            <a:off x="155531" y="2356818"/>
            <a:ext cx="2661057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035E87-D94E-504A-98B9-A902376A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7" t="21006" r="17771" b="19493"/>
          <a:stretch/>
        </p:blipFill>
        <p:spPr>
          <a:xfrm>
            <a:off x="547764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51A76CB3-FEE0-1B41-AA2C-5BAD01C125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68" t="21267" r="18058" b="21560"/>
          <a:stretch/>
        </p:blipFill>
        <p:spPr>
          <a:xfrm>
            <a:off x="281658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9DAEEB-7E47-A244-9B40-3D4E5D20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43" t="31370" r="28677" b="21790"/>
          <a:stretch/>
        </p:blipFill>
        <p:spPr>
          <a:xfrm>
            <a:off x="8138707" y="2356818"/>
            <a:ext cx="2505525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767A75-42B5-7743-9869-3D7E1538FE2B}"/>
              </a:ext>
            </a:extLst>
          </p:cNvPr>
          <p:cNvSpPr/>
          <p:nvPr/>
        </p:nvSpPr>
        <p:spPr>
          <a:xfrm>
            <a:off x="2816586" y="5501553"/>
            <a:ext cx="2661060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2: </a:t>
            </a:r>
            <a:r>
              <a:rPr lang="en-US" sz="1399" dirty="0">
                <a:solidFill>
                  <a:sysClr val="windowText" lastClr="000000"/>
                </a:solidFill>
              </a:rPr>
              <a:t>Identify sequences with at least 95% coverage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22B67-B01D-D144-9504-0DE177DF0C85}"/>
              </a:ext>
            </a:extLst>
          </p:cNvPr>
          <p:cNvSpPr/>
          <p:nvPr/>
        </p:nvSpPr>
        <p:spPr>
          <a:xfrm>
            <a:off x="155528" y="5501553"/>
            <a:ext cx="2505532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1: </a:t>
            </a:r>
            <a:r>
              <a:rPr lang="en-US" sz="1399" dirty="0">
                <a:solidFill>
                  <a:sysClr val="windowText" lastClr="000000"/>
                </a:solidFill>
              </a:rPr>
              <a:t>Identify nodes with appropriate bootstrap support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51C1F-1869-A343-A0FA-E345B7AF0A10}"/>
              </a:ext>
            </a:extLst>
          </p:cNvPr>
          <p:cNvSpPr/>
          <p:nvPr/>
        </p:nvSpPr>
        <p:spPr>
          <a:xfrm>
            <a:off x="5528445" y="5394222"/>
            <a:ext cx="2389198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3: </a:t>
            </a:r>
            <a:r>
              <a:rPr lang="en-US" sz="1399" dirty="0">
                <a:solidFill>
                  <a:sysClr val="windowText" lastClr="000000"/>
                </a:solidFill>
              </a:rPr>
              <a:t>Only carry forward nodes with</a:t>
            </a:r>
            <a:r>
              <a:rPr lang="en-US" sz="1399" dirty="0">
                <a:solidFill>
                  <a:schemeClr val="tx1"/>
                </a:solidFill>
              </a:rPr>
              <a:t> </a:t>
            </a:r>
            <a:r>
              <a:rPr lang="en-GB" sz="1399" dirty="0">
                <a:solidFill>
                  <a:schemeClr val="tx1"/>
                </a:solidFill>
              </a:rPr>
              <a:t>≥ 10 sequences of ≥ 95% coverage descended</a:t>
            </a:r>
            <a:endParaRPr lang="en-US" sz="1399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08117-B662-3745-958B-562D0D92750A}"/>
              </a:ext>
            </a:extLst>
          </p:cNvPr>
          <p:cNvSpPr/>
          <p:nvPr/>
        </p:nvSpPr>
        <p:spPr>
          <a:xfrm>
            <a:off x="8138703" y="5086350"/>
            <a:ext cx="2505531" cy="83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4: </a:t>
            </a:r>
            <a:r>
              <a:rPr lang="en-US" sz="1399" dirty="0">
                <a:solidFill>
                  <a:sysClr val="windowText" lastClr="000000"/>
                </a:solidFill>
              </a:rPr>
              <a:t>Only lineages with at least one shared nucleotide difference from the ancestral sequence are designated</a:t>
            </a:r>
            <a:endParaRPr lang="en-US" sz="1399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9382" y="0"/>
            <a:ext cx="80998" cy="8280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4997"/>
            <a:ext cx="5426880" cy="1104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2881" y="4084997"/>
            <a:ext cx="5426881" cy="1104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5922566" y="435378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d)</a:t>
            </a:r>
            <a:endParaRPr lang="en-US" sz="3200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35E0F-D93D-974C-9DA2-24B354C88ED9}"/>
              </a:ext>
            </a:extLst>
          </p:cNvPr>
          <p:cNvSpPr/>
          <p:nvPr/>
        </p:nvSpPr>
        <p:spPr>
          <a:xfrm>
            <a:off x="0" y="4137668"/>
            <a:ext cx="10799763" cy="837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0D065-2AB7-8643-9D20-731DA73B2D5D}"/>
              </a:ext>
            </a:extLst>
          </p:cNvPr>
          <p:cNvSpPr/>
          <p:nvPr/>
        </p:nvSpPr>
        <p:spPr>
          <a:xfrm rot="5400000">
            <a:off x="32837" y="4320952"/>
            <a:ext cx="10799763" cy="656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039F4C-9E92-844B-B01C-F936EC4B747C}"/>
              </a:ext>
            </a:extLst>
          </p:cNvPr>
          <p:cNvCxnSpPr>
            <a:cxnSpLocks/>
          </p:cNvCxnSpPr>
          <p:nvPr/>
        </p:nvCxnSpPr>
        <p:spPr>
          <a:xfrm flipV="1">
            <a:off x="5377101" y="3988616"/>
            <a:ext cx="0" cy="585216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4E5567-4726-CE45-8480-AC1B8F9E43A6}"/>
              </a:ext>
            </a:extLst>
          </p:cNvPr>
          <p:cNvCxnSpPr>
            <a:cxnSpLocks/>
          </p:cNvCxnSpPr>
          <p:nvPr/>
        </p:nvCxnSpPr>
        <p:spPr>
          <a:xfrm flipV="1">
            <a:off x="5189795" y="4110825"/>
            <a:ext cx="366170" cy="1015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E23264A-71A7-064B-9E3B-6ED839C7E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" r="3509"/>
          <a:stretch/>
        </p:blipFill>
        <p:spPr>
          <a:xfrm>
            <a:off x="0" y="1"/>
            <a:ext cx="5344233" cy="4084996"/>
          </a:xfrm>
          <a:prstGeom prst="rect">
            <a:avLst/>
          </a:prstGeom>
        </p:spPr>
      </p:pic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A5ABA691-26EB-F648-B29C-AF056D64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9989" y="65210"/>
            <a:ext cx="4104720" cy="3993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8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06071" y="109792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a)</a:t>
            </a:r>
          </a:p>
        </p:txBody>
      </p:sp>
      <p:pic>
        <p:nvPicPr>
          <p:cNvPr id="17" name="Picture 16" descr="Chart, sunburst chart&#10;&#10;Description automatically generated">
            <a:extLst>
              <a:ext uri="{FF2B5EF4-FFF2-40B4-BE49-F238E27FC236}">
                <a16:creationId xmlns:a16="http://schemas.microsoft.com/office/drawing/2014/main" id="{8F0FC8E0-B542-1947-B140-56FBCD53A9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233" y="4058992"/>
            <a:ext cx="4441713" cy="4326156"/>
          </a:xfrm>
          <a:prstGeom prst="rect">
            <a:avLst/>
          </a:prstGeo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B0B68433-C5BD-7742-911B-312E5B3710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5" r="3596"/>
          <a:stretch/>
        </p:blipFill>
        <p:spPr>
          <a:xfrm>
            <a:off x="0" y="4195402"/>
            <a:ext cx="5354323" cy="4084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212765" y="4387572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c)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2354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D4F53C9-FB4F-DE45-A475-393DA2D4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4"/>
            <a:ext cx="10799763" cy="4799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4BFD02-4B2F-C849-A877-E9B103F851B8}"/>
              </a:ext>
            </a:extLst>
          </p:cNvPr>
          <p:cNvSpPr txBox="1"/>
          <p:nvPr/>
        </p:nvSpPr>
        <p:spPr>
          <a:xfrm>
            <a:off x="385208" y="3457187"/>
            <a:ext cx="814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101 - 200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81B745-B200-2F49-8083-05B3304C4C3A}"/>
              </a:ext>
            </a:extLst>
          </p:cNvPr>
          <p:cNvSpPr/>
          <p:nvPr/>
        </p:nvSpPr>
        <p:spPr>
          <a:xfrm>
            <a:off x="233185" y="2026981"/>
            <a:ext cx="76553" cy="76997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9C3D90-5EE1-5546-8D5F-DAD7A30410B2}"/>
              </a:ext>
            </a:extLst>
          </p:cNvPr>
          <p:cNvSpPr/>
          <p:nvPr/>
        </p:nvSpPr>
        <p:spPr>
          <a:xfrm>
            <a:off x="208026" y="2187775"/>
            <a:ext cx="126865" cy="132312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361C30-DF09-C04E-AE8B-72D1E28D7AD5}"/>
              </a:ext>
            </a:extLst>
          </p:cNvPr>
          <p:cNvSpPr/>
          <p:nvPr/>
        </p:nvSpPr>
        <p:spPr>
          <a:xfrm>
            <a:off x="184726" y="2420890"/>
            <a:ext cx="173464" cy="182203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932417-B4F9-C34C-AD15-4A89A437E11E}"/>
              </a:ext>
            </a:extLst>
          </p:cNvPr>
          <p:cNvSpPr/>
          <p:nvPr/>
        </p:nvSpPr>
        <p:spPr>
          <a:xfrm>
            <a:off x="152412" y="2689989"/>
            <a:ext cx="238092" cy="247085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E81427-38ED-284F-8D04-C26A729E9822}"/>
              </a:ext>
            </a:extLst>
          </p:cNvPr>
          <p:cNvSpPr/>
          <p:nvPr/>
        </p:nvSpPr>
        <p:spPr>
          <a:xfrm>
            <a:off x="127673" y="3034173"/>
            <a:ext cx="287569" cy="280440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8F56FA-EBF2-9645-82B9-77D43FCDFFE6}"/>
              </a:ext>
            </a:extLst>
          </p:cNvPr>
          <p:cNvSpPr/>
          <p:nvPr/>
        </p:nvSpPr>
        <p:spPr>
          <a:xfrm>
            <a:off x="103239" y="3423366"/>
            <a:ext cx="336435" cy="344128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8A42C-6F88-7B49-BFF4-EA1428A877B4}"/>
              </a:ext>
            </a:extLst>
          </p:cNvPr>
          <p:cNvSpPr txBox="1"/>
          <p:nvPr/>
        </p:nvSpPr>
        <p:spPr>
          <a:xfrm>
            <a:off x="160631" y="1528145"/>
            <a:ext cx="96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Number of sequences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B6B82-6CDE-4D4B-900F-5B957A90A91C}"/>
              </a:ext>
            </a:extLst>
          </p:cNvPr>
          <p:cNvSpPr txBox="1"/>
          <p:nvPr/>
        </p:nvSpPr>
        <p:spPr>
          <a:xfrm>
            <a:off x="392555" y="1935506"/>
            <a:ext cx="660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1 - 5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E07EB1-929E-B34A-AEAC-7B8F99766715}"/>
              </a:ext>
            </a:extLst>
          </p:cNvPr>
          <p:cNvSpPr txBox="1"/>
          <p:nvPr/>
        </p:nvSpPr>
        <p:spPr>
          <a:xfrm>
            <a:off x="410826" y="2146734"/>
            <a:ext cx="660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6 - 10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7C30DD-FD01-5C40-8A89-AE7A71B03A1B}"/>
              </a:ext>
            </a:extLst>
          </p:cNvPr>
          <p:cNvSpPr txBox="1"/>
          <p:nvPr/>
        </p:nvSpPr>
        <p:spPr>
          <a:xfrm>
            <a:off x="384508" y="2387363"/>
            <a:ext cx="660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11 - 25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DCD88-23E6-194C-9AE3-775BC156E4B8}"/>
              </a:ext>
            </a:extLst>
          </p:cNvPr>
          <p:cNvSpPr txBox="1"/>
          <p:nvPr/>
        </p:nvSpPr>
        <p:spPr>
          <a:xfrm>
            <a:off x="385207" y="2689989"/>
            <a:ext cx="660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26 - 50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4DE3FE-31AA-B84F-BE40-8CD3DEF7451A}"/>
              </a:ext>
            </a:extLst>
          </p:cNvPr>
          <p:cNvSpPr txBox="1"/>
          <p:nvPr/>
        </p:nvSpPr>
        <p:spPr>
          <a:xfrm>
            <a:off x="385208" y="3051932"/>
            <a:ext cx="660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51 - 100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4ADF7B-2EE1-DE4A-B628-928E98AF72B5}"/>
              </a:ext>
            </a:extLst>
          </p:cNvPr>
          <p:cNvSpPr txBox="1"/>
          <p:nvPr/>
        </p:nvSpPr>
        <p:spPr>
          <a:xfrm>
            <a:off x="410826" y="3942412"/>
            <a:ext cx="660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&gt;200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491E8C-989B-A34B-A09A-28A2A68F97B5}"/>
              </a:ext>
            </a:extLst>
          </p:cNvPr>
          <p:cNvSpPr/>
          <p:nvPr/>
        </p:nvSpPr>
        <p:spPr>
          <a:xfrm>
            <a:off x="64665" y="3857456"/>
            <a:ext cx="413581" cy="410154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55C461-796B-7348-8A56-1A57461030C3}"/>
              </a:ext>
            </a:extLst>
          </p:cNvPr>
          <p:cNvSpPr/>
          <p:nvPr/>
        </p:nvSpPr>
        <p:spPr>
          <a:xfrm>
            <a:off x="1" y="1577788"/>
            <a:ext cx="1027192" cy="2848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65F2B66-B4E3-8849-AA06-1A92ADEA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r="29330"/>
          <a:stretch/>
        </p:blipFill>
        <p:spPr>
          <a:xfrm>
            <a:off x="114300" y="143434"/>
            <a:ext cx="5399881" cy="6006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BC89D5F-D311-BB42-89ED-2E108748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2" t="33333" b="31250"/>
          <a:stretch/>
        </p:blipFill>
        <p:spPr>
          <a:xfrm>
            <a:off x="114299" y="1132235"/>
            <a:ext cx="800101" cy="181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1D7E1-27E7-AA40-A498-F954A431C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0" r="17750"/>
          <a:stretch/>
        </p:blipFill>
        <p:spPr>
          <a:xfrm>
            <a:off x="5514182" y="143434"/>
            <a:ext cx="5171281" cy="60065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BD777-162D-9049-8C72-6EAEB2BB3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00" t="43950" b="44575"/>
          <a:stretch/>
        </p:blipFill>
        <p:spPr>
          <a:xfrm>
            <a:off x="6169615" y="796479"/>
            <a:ext cx="1375831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8ACC671-79B1-8B47-A592-8456A344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81" y="0"/>
            <a:ext cx="8280400" cy="82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799762" cy="82804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40" y="579628"/>
            <a:ext cx="9954681" cy="712114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814146-E0FD-0042-90FA-70E61139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6281" y="2384710"/>
            <a:ext cx="5431856" cy="416894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85671" y="1380066"/>
            <a:ext cx="0" cy="5520267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9ED779-6EEC-D548-B894-E66BE9A6B66A}"/>
              </a:ext>
            </a:extLst>
          </p:cNvPr>
          <p:cNvSpPr txBox="1"/>
          <p:nvPr/>
        </p:nvSpPr>
        <p:spPr>
          <a:xfrm>
            <a:off x="5645062" y="2092321"/>
            <a:ext cx="63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56445-1986-014E-8F64-8E7D849897DA}"/>
              </a:ext>
            </a:extLst>
          </p:cNvPr>
          <p:cNvSpPr txBox="1"/>
          <p:nvPr/>
        </p:nvSpPr>
        <p:spPr>
          <a:xfrm>
            <a:off x="422540" y="209232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a)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0AFED1-31FD-A24E-A34A-44DF4D274548}"/>
              </a:ext>
            </a:extLst>
          </p:cNvPr>
          <p:cNvCxnSpPr/>
          <p:nvPr/>
        </p:nvCxnSpPr>
        <p:spPr>
          <a:xfrm>
            <a:off x="5399880" y="1380066"/>
            <a:ext cx="0" cy="55202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6912611-D850-6544-BDF6-EAD4C93C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8" y="2160626"/>
            <a:ext cx="6340584" cy="63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8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2036</TotalTime>
  <Words>599</Words>
  <Application>Microsoft Macintosh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Campbell (PGR)</dc:creator>
  <cp:lastModifiedBy>Kathryn Campbell (PGR)</cp:lastModifiedBy>
  <cp:revision>54</cp:revision>
  <dcterms:created xsi:type="dcterms:W3CDTF">2021-04-16T21:57:06Z</dcterms:created>
  <dcterms:modified xsi:type="dcterms:W3CDTF">2021-08-22T02:41:34Z</dcterms:modified>
</cp:coreProperties>
</file>